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86" r:id="rId4"/>
    <p:sldId id="260" r:id="rId5"/>
    <p:sldId id="259" r:id="rId6"/>
    <p:sldId id="261" r:id="rId7"/>
    <p:sldId id="262" r:id="rId8"/>
    <p:sldId id="263" r:id="rId9"/>
    <p:sldId id="268" r:id="rId10"/>
    <p:sldId id="269" r:id="rId11"/>
    <p:sldId id="264" r:id="rId12"/>
    <p:sldId id="271" r:id="rId13"/>
    <p:sldId id="270" r:id="rId14"/>
    <p:sldId id="265" r:id="rId15"/>
    <p:sldId id="267" r:id="rId16"/>
    <p:sldId id="284" r:id="rId17"/>
    <p:sldId id="285" r:id="rId18"/>
    <p:sldId id="282" r:id="rId19"/>
    <p:sldId id="28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73C93B5-D05E-8481-5033-4EF993CDA5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EE59E06-01E6-72CD-A3CC-73567961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11688-6B63-49C0-8B63-73164BBEB124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01B1D79-3549-029F-CA24-581DDBE9E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0F603F-AA7F-2806-D6C3-556E6F56E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71F67-D200-484D-92F7-99680C9AB1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5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39E90-8126-4507-B38B-DD4C0C748FD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46893-7272-4E87-B6B8-6B8023E37C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56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a535322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a535322a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2a535322a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-IT"/>
              <a:t>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4a49ef0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c4a49ef0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619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50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2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62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5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31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85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20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6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18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72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1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tx1"/>
            </a:gs>
            <a:gs pos="100000">
              <a:srgbClr val="87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58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2.svg"/><Relationship Id="rId7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12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4.svg"/><Relationship Id="rId15" Type="http://schemas.openxmlformats.org/officeDocument/2006/relationships/image" Target="../media/image6.png"/><Relationship Id="rId10" Type="http://schemas.openxmlformats.org/officeDocument/2006/relationships/image" Target="../media/image42.jpeg"/><Relationship Id="rId4" Type="http://schemas.openxmlformats.org/officeDocument/2006/relationships/image" Target="../media/image3.png"/><Relationship Id="rId9" Type="http://schemas.openxmlformats.org/officeDocument/2006/relationships/image" Target="../media/image41.pn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30.jpg"/><Relationship Id="rId12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11" Type="http://schemas.openxmlformats.org/officeDocument/2006/relationships/image" Target="../media/image50.png"/><Relationship Id="rId5" Type="http://schemas.openxmlformats.org/officeDocument/2006/relationships/image" Target="../media/image4.svg"/><Relationship Id="rId15" Type="http://schemas.openxmlformats.org/officeDocument/2006/relationships/image" Target="../media/image6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48.png"/><Relationship Id="rId1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7.png"/><Relationship Id="rId5" Type="http://schemas.openxmlformats.org/officeDocument/2006/relationships/image" Target="../media/image4.svg"/><Relationship Id="rId10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70.jpeg"/><Relationship Id="rId4" Type="http://schemas.openxmlformats.org/officeDocument/2006/relationships/image" Target="../media/image3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73.jpeg"/><Relationship Id="rId4" Type="http://schemas.openxmlformats.org/officeDocument/2006/relationships/image" Target="../media/image3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76.gif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11" Type="http://schemas.openxmlformats.org/officeDocument/2006/relationships/image" Target="../media/image78.png"/><Relationship Id="rId5" Type="http://schemas.openxmlformats.org/officeDocument/2006/relationships/image" Target="../media/image74.jpeg"/><Relationship Id="rId10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gif"/><Relationship Id="rId10" Type="http://schemas.openxmlformats.org/officeDocument/2006/relationships/image" Target="../media/image19.png"/><Relationship Id="rId4" Type="http://schemas.openxmlformats.org/officeDocument/2006/relationships/image" Target="../media/image15.jpg"/><Relationship Id="rId9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.png"/><Relationship Id="rId5" Type="http://schemas.openxmlformats.org/officeDocument/2006/relationships/image" Target="../media/image22.jpe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5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.svg"/><Relationship Id="rId7" Type="http://schemas.openxmlformats.org/officeDocument/2006/relationships/image" Target="../media/image28.jp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34F10659-6ABE-53E6-E58C-0101E269A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850" y="98475"/>
            <a:ext cx="5029200" cy="2514600"/>
          </a:xfrm>
          <a:prstGeom prst="rect">
            <a:avLst/>
          </a:prstGeom>
        </p:spPr>
      </p:pic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B942288C-CA74-2C25-4342-89BA68E49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18" y="5932386"/>
            <a:ext cx="773882" cy="71582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4C5BAC7-864B-41D7-D718-A00FC3A62FB8}"/>
              </a:ext>
            </a:extLst>
          </p:cNvPr>
          <p:cNvSpPr txBox="1"/>
          <p:nvPr/>
        </p:nvSpPr>
        <p:spPr>
          <a:xfrm>
            <a:off x="2526945" y="3323808"/>
            <a:ext cx="713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PRESENTAZIONE AGLI STUDENTI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2EF2E5-5417-758A-0E99-07B6048D6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584" y="5824287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8B1766F-5008-9FD4-A43D-1789A21B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4" y="146226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motore però non è fatto solamente dalla camera di combustione, è necessaria una linea fluidica che metta in collegamento ossidante e combustibile. Nella zona d’</a:t>
            </a:r>
            <a:r>
              <a:rPr lang="it-IT" sz="1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si trova la valvola detta a 4 vie, che permette di: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Far passare l’ossidante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Caricare il serbatoio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Realizzare il </a:t>
            </a:r>
            <a:r>
              <a:rPr lang="it-IT" sz="1800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venting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 caso di necessità 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Garantire l’aborto sia in volo che in pedana</a:t>
            </a:r>
          </a:p>
          <a:p>
            <a:pPr marL="0" indent="0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FA7647A-3BB4-376F-A8D5-095C29A2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535" y="6086115"/>
            <a:ext cx="693330" cy="64131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DB2CA54A-C860-D74E-71BA-2DECD4F7A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98" y="2128258"/>
            <a:ext cx="1981459" cy="300762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92A0B14-5640-AA2E-E6B2-AE0A3E0C6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703" y="2336831"/>
            <a:ext cx="3380870" cy="239018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DD10F9-D26E-5504-8B5D-BFC55EB7A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4" y="4178469"/>
            <a:ext cx="2680296" cy="158305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88BEB38-84AE-49BC-E9EA-0769A7C4B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25F944C-236E-EC86-ACDC-37BAB7561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9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24" y="13075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software CAD utilizzato è Inventor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5A84B9-6C00-2527-3CE0-FED7214C7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67" y="1279893"/>
            <a:ext cx="1330412" cy="1330412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D4DF32-7F90-3D03-43F6-0BBDB7692A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2" y="1862801"/>
            <a:ext cx="3130868" cy="139910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749925-F5F4-EADE-280B-31520913E7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61" y="2731482"/>
            <a:ext cx="2385550" cy="184338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E32771F-ACC3-E7B0-8491-FBF500EB6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864" y="3630721"/>
            <a:ext cx="2659120" cy="179775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6DEB086-D8BA-4F5A-B431-C696CA908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79" y="4078678"/>
            <a:ext cx="2445826" cy="172999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EF79F-5A10-BC47-2632-0160734FD8DF}"/>
              </a:ext>
            </a:extLst>
          </p:cNvPr>
          <p:cNvSpPr txBox="1"/>
          <p:nvPr/>
        </p:nvSpPr>
        <p:spPr>
          <a:xfrm>
            <a:off x="7184307" y="1927994"/>
            <a:ext cx="338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Mentre le analisi FEM mediante il software Nastran/Patran o tool di Inventor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DE2F945-E710-E5F1-A10C-766171ADFC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31" y="1657898"/>
            <a:ext cx="2292386" cy="1515469"/>
          </a:xfrm>
          <a:prstGeom prst="rect">
            <a:avLst/>
          </a:prstGeom>
        </p:spPr>
      </p:pic>
      <p:pic>
        <p:nvPicPr>
          <p:cNvPr id="33" name="Immagine 32" descr="Immagine che contiene testo, serviziodatavola, stoviglie&#10;&#10;Descrizione generata automaticamente">
            <a:extLst>
              <a:ext uri="{FF2B5EF4-FFF2-40B4-BE49-F238E27FC236}">
                <a16:creationId xmlns:a16="http://schemas.microsoft.com/office/drawing/2014/main" id="{81C163E3-692E-90A3-D93F-8B2342C474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694" y="3128323"/>
            <a:ext cx="3048264" cy="158140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4605E68-57FC-7128-C3A7-3B148C7AAF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19" y="3262639"/>
            <a:ext cx="1776764" cy="260740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0FA8418-F44B-5D6A-4F11-312BE607FF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3633C9A-7410-572B-3857-C78C1B0141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818" y="14227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software per </a:t>
            </a:r>
            <a:r>
              <a:rPr lang="it-IT" sz="1800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coding 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è MATLAB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EF79F-5A10-BC47-2632-0160734FD8DF}"/>
              </a:ext>
            </a:extLst>
          </p:cNvPr>
          <p:cNvSpPr txBox="1"/>
          <p:nvPr/>
        </p:nvSpPr>
        <p:spPr>
          <a:xfrm>
            <a:off x="6009018" y="1978513"/>
            <a:ext cx="338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 gestire il lavoro e fornire i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 packages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Click Up</a:t>
            </a:r>
          </a:p>
        </p:txBody>
      </p:sp>
      <p:pic>
        <p:nvPicPr>
          <p:cNvPr id="1026" name="Picture 2" descr="MATLAB Logo, symbol, meaning, history, PNG">
            <a:extLst>
              <a:ext uri="{FF2B5EF4-FFF2-40B4-BE49-F238E27FC236}">
                <a16:creationId xmlns:a16="http://schemas.microsoft.com/office/drawing/2014/main" id="{431E6648-A44B-0B22-2824-97898AFFB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97" y="1422718"/>
            <a:ext cx="1712291" cy="10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CE9DE7-38DF-0383-DBD3-33AB4BD38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24" y="2212568"/>
            <a:ext cx="2998591" cy="158140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039BB4D-AB92-4BE6-1333-5D0A68000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6425" y="3003269"/>
            <a:ext cx="2617697" cy="197375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8BC129A-8E67-8F00-DFDE-C111AE8CD1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3" y="4392552"/>
            <a:ext cx="2671223" cy="1395727"/>
          </a:xfrm>
          <a:prstGeom prst="rect">
            <a:avLst/>
          </a:prstGeom>
        </p:spPr>
      </p:pic>
      <p:pic>
        <p:nvPicPr>
          <p:cNvPr id="26" name="Immagine 2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8C80C82-050B-20AA-003F-9C7E772104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209" y="1759822"/>
            <a:ext cx="1811219" cy="695468"/>
          </a:xfrm>
          <a:prstGeom prst="rect">
            <a:avLst/>
          </a:prstGeom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D2D7582A-8018-2222-D5ED-969229A0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845" y="2385882"/>
            <a:ext cx="1037946" cy="103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5F0C0254-BDB2-BA1E-F362-601354A5C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3389" y="3289803"/>
            <a:ext cx="3472864" cy="162825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6C58ECF0-8F84-855A-9088-859F065141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4396" y="4098739"/>
            <a:ext cx="3385780" cy="1585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49A1998-B63E-5D96-8722-E525741D10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FF45973-A0A3-968C-A9D0-512B7EEEFC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83" y="148894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L’elettronica invece si divide in:</a:t>
            </a:r>
          </a:p>
          <a:p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Avionica (STM32F411)</a:t>
            </a:r>
          </a:p>
          <a:p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Sensoristica (da volo e da test)</a:t>
            </a:r>
          </a:p>
          <a:p>
            <a:r>
              <a:rPr lang="it-IT" sz="1800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Ground station</a:t>
            </a:r>
          </a:p>
          <a:p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Software e comunicazione</a:t>
            </a: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Elettronica</a:t>
            </a:r>
            <a:endParaRPr lang="it-IT" sz="2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ED8E084A-A9C2-CEE1-1171-04BCEF8DB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59" y="1661779"/>
            <a:ext cx="2617621" cy="1925739"/>
          </a:xfrm>
          <a:prstGeom prst="rect">
            <a:avLst/>
          </a:prstGeom>
        </p:spPr>
      </p:pic>
      <p:pic>
        <p:nvPicPr>
          <p:cNvPr id="13" name="Immagine 12" descr="Immagine che contiene persona, esterni&#10;&#10;Descrizione generata automaticamente">
            <a:extLst>
              <a:ext uri="{FF2B5EF4-FFF2-40B4-BE49-F238E27FC236}">
                <a16:creationId xmlns:a16="http://schemas.microsoft.com/office/drawing/2014/main" id="{D87A2EAE-EB88-2746-FA1B-A28D6C3FC8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23" y="3217139"/>
            <a:ext cx="2954254" cy="2151915"/>
          </a:xfrm>
          <a:prstGeom prst="rect">
            <a:avLst/>
          </a:prstGeom>
        </p:spPr>
      </p:pic>
      <p:pic>
        <p:nvPicPr>
          <p:cNvPr id="15" name="Immagine 14" descr="Immagine che contiene testo, tabellonesegnapunti, targa&#10;&#10;Descrizione generata automaticamente">
            <a:extLst>
              <a:ext uri="{FF2B5EF4-FFF2-40B4-BE49-F238E27FC236}">
                <a16:creationId xmlns:a16="http://schemas.microsoft.com/office/drawing/2014/main" id="{D02B0A38-18A5-4575-9E66-A608A03F0A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3661467"/>
            <a:ext cx="2428661" cy="227649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2A90DB-BBCC-4C57-1CE6-65FD778CF178}"/>
              </a:ext>
            </a:extLst>
          </p:cNvPr>
          <p:cNvSpPr txBox="1"/>
          <p:nvPr/>
        </p:nvSpPr>
        <p:spPr>
          <a:xfrm>
            <a:off x="9632030" y="3094587"/>
            <a:ext cx="2307209" cy="264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 poter: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Comunicare con SFR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Ottenere dati prestazionali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Realizzare l’aborto sia su </a:t>
            </a:r>
            <a:r>
              <a:rPr lang="it-IT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Launch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-Pad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che in volo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5F0643E-80ED-BB75-6879-34FA73372C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4014442-5166-2F55-F0B3-502397C0C3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1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56B5C24C-AD08-B169-5CE6-B4ED92ACC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253107"/>
              </p:ext>
            </p:extLst>
          </p:nvPr>
        </p:nvGraphicFramePr>
        <p:xfrm>
          <a:off x="3713783" y="1957696"/>
          <a:ext cx="8128000" cy="314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47631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4469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8667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6360525"/>
                    </a:ext>
                  </a:extLst>
                </a:gridCol>
              </a:tblGrid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82388"/>
                  </a:ext>
                </a:extLst>
              </a:tr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03076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C111F8-EAF8-18DD-CDA2-5BACF55002BB}"/>
              </a:ext>
            </a:extLst>
          </p:cNvPr>
          <p:cNvSpPr txBox="1"/>
          <p:nvPr/>
        </p:nvSpPr>
        <p:spPr>
          <a:xfrm>
            <a:off x="247572" y="1399347"/>
            <a:ext cx="4166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Unisciti ad uno dei nostri team: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Propulsione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Strutture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Recupero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Elettronica/Payload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Missione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Budget/Sporsoship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Gestionale/Management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43CC4F4C-C2DB-82A4-FA89-C14DC69EF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96" y="2100374"/>
            <a:ext cx="1181063" cy="12751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624B3A20-A05D-50AB-216E-3DADCE953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8" y="2001523"/>
            <a:ext cx="1420984" cy="1423908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1713EB93-DD5B-F8C7-5531-E11BA4A0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25" y="3639521"/>
            <a:ext cx="1428923" cy="1391771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254CFBAF-AED7-95AD-1A91-4DBBB31F7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92" y="2078471"/>
            <a:ext cx="1304195" cy="1270013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58ACCDCF-36C3-EAD7-B310-8A434811D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5" y="3621811"/>
            <a:ext cx="1372341" cy="134202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20B60B77-BF8B-F656-3C09-6625B8FEC5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30" y="3543663"/>
            <a:ext cx="1428923" cy="1420175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661763B1-83BE-BB1A-0E35-0E684F6624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99" y="2026540"/>
            <a:ext cx="1428924" cy="1428924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DE2FCC4E-835F-7CAD-8A78-72D2701F2F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78" y="3591206"/>
            <a:ext cx="1473120" cy="1488400"/>
          </a:xfrm>
          <a:prstGeom prst="rect">
            <a:avLst/>
          </a:prstGeom>
        </p:spPr>
      </p:pic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9AB090FD-63F5-1DC3-46A9-6F9DA4CE6C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BDE9AFAD-4ED4-3C46-20F8-FD8FF490701D}"/>
              </a:ext>
            </a:extLst>
          </p:cNvPr>
          <p:cNvCxnSpPr>
            <a:cxnSpLocks/>
          </p:cNvCxnSpPr>
          <p:nvPr/>
        </p:nvCxnSpPr>
        <p:spPr>
          <a:xfrm>
            <a:off x="-25070" y="6004769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00E843F0-16F2-148D-AF03-36FE8FAB4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143" y="2067507"/>
            <a:ext cx="1181063" cy="127512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8115A85-CA03-B310-776B-F1415600C4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2122C7-1734-B8FC-9612-58B909D200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0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152" y="2325911"/>
            <a:ext cx="6307936" cy="27969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Space </a:t>
            </a:r>
            <a:r>
              <a:rPr lang="it-IT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propulsion</a:t>
            </a:r>
            <a:endParaRPr lang="it-IT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it-IT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works?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9DBD8D6-8E36-E4F9-CB52-BA1C4B09B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26E5031-D85A-F36C-0767-40329FACC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1026" name="Picture 2" descr="How do propulsion systems work in space? - Quora">
            <a:extLst>
              <a:ext uri="{FF2B5EF4-FFF2-40B4-BE49-F238E27FC236}">
                <a16:creationId xmlns:a16="http://schemas.microsoft.com/office/drawing/2014/main" id="{899A7FCD-3046-04F8-26B8-5BB698D66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8" t="16212" r="15262" b="8237"/>
          <a:stretch/>
        </p:blipFill>
        <p:spPr bwMode="auto">
          <a:xfrm>
            <a:off x="177984" y="1745140"/>
            <a:ext cx="2808514" cy="268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8B11EB2-2A67-5157-3C0B-B783CC29FC76}"/>
              </a:ext>
            </a:extLst>
          </p:cNvPr>
          <p:cNvSpPr txBox="1"/>
          <p:nvPr/>
        </p:nvSpPr>
        <p:spPr>
          <a:xfrm>
            <a:off x="3331029" y="1745140"/>
            <a:ext cx="3946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S = 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m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dot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*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v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uscita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+(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p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u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-p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amb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)*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A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u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2A74A3E-309F-C666-FC94-1B7F75E98D32}"/>
              </a:ext>
            </a:extLst>
          </p:cNvPr>
          <p:cNvSpPr txBox="1"/>
          <p:nvPr/>
        </p:nvSpPr>
        <p:spPr>
          <a:xfrm>
            <a:off x="6859752" y="1752549"/>
            <a:ext cx="168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≈ 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m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dot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*c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B41DA24-15E0-6986-20D7-ADB1BD094949}"/>
              </a:ext>
            </a:extLst>
          </p:cNvPr>
          <p:cNvSpPr txBox="1"/>
          <p:nvPr/>
        </p:nvSpPr>
        <p:spPr>
          <a:xfrm>
            <a:off x="7984088" y="1772063"/>
            <a:ext cx="24912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≈ 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m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dot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*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c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star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*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c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f</a:t>
            </a:r>
            <a:endParaRPr lang="it-IT" sz="1200" b="1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046B4CDF-1710-88DF-678D-90368E93C138}"/>
              </a:ext>
            </a:extLst>
          </p:cNvPr>
          <p:cNvSpPr/>
          <p:nvPr/>
        </p:nvSpPr>
        <p:spPr>
          <a:xfrm>
            <a:off x="3927995" y="1772063"/>
            <a:ext cx="559836" cy="48858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C51F0CB-FB9D-6383-AD49-323D28ABE7C2}"/>
              </a:ext>
            </a:extLst>
          </p:cNvPr>
          <p:cNvSpPr txBox="1"/>
          <p:nvPr/>
        </p:nvSpPr>
        <p:spPr>
          <a:xfrm>
            <a:off x="3448234" y="2441219"/>
            <a:ext cx="2267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= 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m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prop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/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t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b</a:t>
            </a:r>
            <a:endParaRPr lang="it-IT" sz="1200" b="1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7826177-F943-C6B3-94AE-1332B30CDA06}"/>
              </a:ext>
            </a:extLst>
          </p:cNvPr>
          <p:cNvSpPr txBox="1"/>
          <p:nvPr/>
        </p:nvSpPr>
        <p:spPr>
          <a:xfrm>
            <a:off x="3335570" y="3075837"/>
            <a:ext cx="298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m</a:t>
            </a:r>
            <a:r>
              <a:rPr lang="it-IT" sz="1200" b="1" dirty="0">
                <a:solidFill>
                  <a:srgbClr val="FFFFFF"/>
                </a:solidFill>
                <a:latin typeface="Helvetica" pitchFamily="2" charset="0"/>
              </a:rPr>
              <a:t>0 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=</a:t>
            </a:r>
            <a:r>
              <a:rPr lang="it-IT" sz="1200" b="1" dirty="0">
                <a:solidFill>
                  <a:srgbClr val="FFFFFF"/>
                </a:solidFill>
                <a:latin typeface="Helvetica" pitchFamily="2" charset="0"/>
              </a:rPr>
              <a:t> 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m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pl</a:t>
            </a:r>
            <a:r>
              <a:rPr lang="it-IT" sz="1200" b="1" dirty="0">
                <a:solidFill>
                  <a:srgbClr val="FFFFFF"/>
                </a:solidFill>
                <a:latin typeface="Helvetica" pitchFamily="2" charset="0"/>
              </a:rPr>
              <a:t> + 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m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inerte</a:t>
            </a:r>
            <a:r>
              <a:rPr lang="it-IT" sz="1200" b="1" dirty="0">
                <a:solidFill>
                  <a:srgbClr val="FFFFFF"/>
                </a:solidFill>
                <a:latin typeface="Helvetica" pitchFamily="2" charset="0"/>
              </a:rPr>
              <a:t> + </a:t>
            </a:r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m</a:t>
            </a:r>
            <a:r>
              <a:rPr lang="it-IT" sz="1200" b="1" dirty="0" err="1">
                <a:solidFill>
                  <a:srgbClr val="FFFFFF"/>
                </a:solidFill>
                <a:latin typeface="Helvetica" pitchFamily="2" charset="0"/>
              </a:rPr>
              <a:t>prop</a:t>
            </a:r>
            <a:endParaRPr lang="it-IT" sz="1200" b="1" dirty="0">
              <a:solidFill>
                <a:srgbClr val="FFFFFF"/>
              </a:solidFill>
              <a:latin typeface="Helvetica" pitchFamily="2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442ECA-29B3-3CF9-CDEA-B41B2DEF2962}"/>
              </a:ext>
            </a:extLst>
          </p:cNvPr>
          <p:cNvSpPr txBox="1"/>
          <p:nvPr/>
        </p:nvSpPr>
        <p:spPr>
          <a:xfrm>
            <a:off x="3231875" y="3775744"/>
            <a:ext cx="298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FFFFFF"/>
                </a:solidFill>
                <a:latin typeface="Helvetica" pitchFamily="2" charset="0"/>
              </a:rPr>
              <a:t>Δv</a:t>
            </a:r>
            <a:r>
              <a:rPr lang="it-IT" sz="1200" b="1" dirty="0">
                <a:solidFill>
                  <a:srgbClr val="FFFFFF"/>
                </a:solidFill>
                <a:latin typeface="Helvetica" pitchFamily="2" charset="0"/>
              </a:rPr>
              <a:t> = 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 - c*ln(m</a:t>
            </a:r>
            <a:r>
              <a:rPr lang="it-IT" sz="1200" b="1" dirty="0">
                <a:solidFill>
                  <a:srgbClr val="FFFFFF"/>
                </a:solidFill>
                <a:latin typeface="Helvetica" pitchFamily="2" charset="0"/>
              </a:rPr>
              <a:t>f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/m</a:t>
            </a:r>
            <a:r>
              <a:rPr lang="it-IT" sz="1200" b="1" dirty="0">
                <a:solidFill>
                  <a:srgbClr val="FFFFFF"/>
                </a:solidFill>
                <a:latin typeface="Helvetica" pitchFamily="2" charset="0"/>
              </a:rPr>
              <a:t>0</a:t>
            </a:r>
            <a:r>
              <a:rPr lang="it-IT" sz="2400" b="1" dirty="0">
                <a:solidFill>
                  <a:srgbClr val="FFFFFF"/>
                </a:solidFill>
                <a:latin typeface="Helvetica" pitchFamily="2" charset="0"/>
              </a:rPr>
              <a:t>)</a:t>
            </a:r>
            <a:endParaRPr lang="it-IT" sz="1200" b="1" dirty="0">
              <a:solidFill>
                <a:srgbClr val="FFFFFF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704D9B49-841F-E2E0-FB2B-7CA2D8BB42B4}"/>
                  </a:ext>
                </a:extLst>
              </p:cNvPr>
              <p:cNvSpPr txBox="1"/>
              <p:nvPr/>
            </p:nvSpPr>
            <p:spPr>
              <a:xfrm>
                <a:off x="391124" y="4873977"/>
                <a:ext cx="7285136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𝑪𝑭</m:t>
                    </m:r>
                    <m:r>
                      <a:rPr lang="it-IT" sz="2400" b="1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sz="24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it-IT" sz="2400" b="1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p>
                                  <m:sSupPr>
                                    <m:ctrlPr>
                                      <a:rPr lang="it-IT" sz="2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p>
                                    <m:r>
                                      <a:rPr lang="it-IT" sz="2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</m:e>
                        </m:d>
                        <m:r>
                          <a:rPr lang="it-IT" sz="2400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∗(</m:t>
                        </m:r>
                        <m:sSup>
                          <m:sSupPr>
                            <m:ctrlPr>
                              <a:rPr lang="it-IT" sz="2400" b="1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num>
                              <m:den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den>
                            </m:f>
                            <m:r>
                              <a:rPr lang="it-IT" sz="2400" b="1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it-IT" sz="2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  <m:r>
                                      <a:rPr lang="it-IT" sz="2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2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num>
                              <m:den>
                                <m:d>
                                  <m:dPr>
                                    <m:ctrlPr>
                                      <a:rPr lang="it-IT" sz="2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  <m:r>
                                      <a:rPr lang="it-IT" sz="2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2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den>
                            </m:f>
                          </m:sup>
                        </m:sSup>
                        <m:r>
                          <a:rPr lang="it-IT" sz="2400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∗]</m:t>
                        </m:r>
                        <m:sSup>
                          <m:sSupPr>
                            <m:ctrlPr>
                              <a:rPr lang="it-IT" sz="2400" b="1" i="1" smtClean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it-IT" sz="2400" b="1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it-IT" sz="2400" b="1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f>
                              <m:fPr>
                                <m:ctrlP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400" b="1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it-IT" sz="2400" b="1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num>
                              <m:den>
                                <m:r>
                                  <a:rPr lang="it-IT" sz="2400" b="1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𝑷𝒄𝒄</m:t>
                                </m:r>
                              </m:den>
                            </m:f>
                            <m:r>
                              <a:rPr lang="it-IT" sz="2400" b="1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it-IT" sz="2400" b="1" i="1" smtClean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it-IT" sz="2400" b="1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den>
                            </m:f>
                          </m:sup>
                        </m:sSup>
                      </m:e>
                    </m:rad>
                  </m:oMath>
                </a14:m>
                <a:r>
                  <a:rPr lang="it-IT" sz="2400" b="1" dirty="0">
                    <a:solidFill>
                      <a:srgbClr val="FFFFFF"/>
                    </a:solidFill>
                    <a:latin typeface="Helvetica" pitchFamily="2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b="1" i="1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𝑷𝒖</m:t>
                        </m:r>
                        <m:r>
                          <a:rPr lang="it-IT" sz="24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4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𝑷𝒂𝒎𝒃</m:t>
                        </m:r>
                      </m:num>
                      <m:den>
                        <m:r>
                          <a:rPr lang="it-IT" sz="24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𝑷𝒄𝒄</m:t>
                        </m:r>
                      </m:den>
                    </m:f>
                    <m:f>
                      <m:fPr>
                        <m:ctrlPr>
                          <a:rPr lang="it-IT" sz="24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𝑨𝒖</m:t>
                        </m:r>
                      </m:num>
                      <m:den>
                        <m:r>
                          <a:rPr lang="it-IT" sz="2400" b="1" i="1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</a:rPr>
                          <m:t>𝑨𝒕</m:t>
                        </m:r>
                      </m:den>
                    </m:f>
                  </m:oMath>
                </a14:m>
                <a:endParaRPr lang="it-IT" sz="2400" b="1" dirty="0">
                  <a:solidFill>
                    <a:srgbClr val="FFFFFF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704D9B49-841F-E2E0-FB2B-7CA2D8BB4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4" y="4873977"/>
                <a:ext cx="7285136" cy="751552"/>
              </a:xfrm>
              <a:prstGeom prst="rect">
                <a:avLst/>
              </a:prstGeom>
              <a:blipFill>
                <a:blip r:embed="rId9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45727780-6AF5-A899-2609-8B1133BE1ABB}"/>
                  </a:ext>
                </a:extLst>
              </p:cNvPr>
              <p:cNvSpPr txBox="1"/>
              <p:nvPr/>
            </p:nvSpPr>
            <p:spPr>
              <a:xfrm>
                <a:off x="7319743" y="2346595"/>
                <a:ext cx="3155619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400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𝒔𝒕𝒂𝒓</m:t>
                          </m:r>
                        </m:sub>
                      </m:sSub>
                      <m:r>
                        <a:rPr lang="it-IT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𝛤</m:t>
                      </m:r>
                      <m:r>
                        <a:rPr lang="it-IT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𝑇𝑐𝑐</m:t>
                              </m:r>
                            </m:num>
                            <m:den>
                              <m:r>
                                <a:rPr lang="it-IT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𝑀𝑚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it-IT" sz="2400" dirty="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45727780-6AF5-A899-2609-8B1133BE1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743" y="2346595"/>
                <a:ext cx="3155619" cy="10911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276A294E-AF97-6217-C156-53E82E236F6F}"/>
              </a:ext>
            </a:extLst>
          </p:cNvPr>
          <p:cNvCxnSpPr>
            <a:stCxn id="28" idx="4"/>
            <a:endCxn id="29" idx="1"/>
          </p:cNvCxnSpPr>
          <p:nvPr/>
        </p:nvCxnSpPr>
        <p:spPr>
          <a:xfrm rot="5400000">
            <a:off x="3622374" y="2086513"/>
            <a:ext cx="411400" cy="759679"/>
          </a:xfrm>
          <a:prstGeom prst="curvedConnector4">
            <a:avLst>
              <a:gd name="adj1" fmla="val 21945"/>
              <a:gd name="adj2" fmla="val 13009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curvo 49">
            <a:extLst>
              <a:ext uri="{FF2B5EF4-FFF2-40B4-BE49-F238E27FC236}">
                <a16:creationId xmlns:a16="http://schemas.microsoft.com/office/drawing/2014/main" id="{D1A767F5-8616-22F7-A8A8-DDE25C1BD026}"/>
              </a:ext>
            </a:extLst>
          </p:cNvPr>
          <p:cNvCxnSpPr>
            <a:cxnSpLocks/>
            <a:stCxn id="1027" idx="5"/>
            <a:endCxn id="30" idx="3"/>
          </p:cNvCxnSpPr>
          <p:nvPr/>
        </p:nvCxnSpPr>
        <p:spPr>
          <a:xfrm rot="16200000" flipH="1">
            <a:off x="5126843" y="2112144"/>
            <a:ext cx="366187" cy="2022863"/>
          </a:xfrm>
          <a:prstGeom prst="curvedConnector4">
            <a:avLst>
              <a:gd name="adj1" fmla="val 6822"/>
              <a:gd name="adj2" fmla="val 111301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8FDCFF66-B4DF-97B9-9BFB-B7A05D601B10}"/>
              </a:ext>
            </a:extLst>
          </p:cNvPr>
          <p:cNvSpPr/>
          <p:nvPr/>
        </p:nvSpPr>
        <p:spPr>
          <a:xfrm>
            <a:off x="3331029" y="3081958"/>
            <a:ext cx="559836" cy="48858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Connettore curvo 60">
            <a:extLst>
              <a:ext uri="{FF2B5EF4-FFF2-40B4-BE49-F238E27FC236}">
                <a16:creationId xmlns:a16="http://schemas.microsoft.com/office/drawing/2014/main" id="{0E1379E1-68E3-2674-D815-B7F0A8017962}"/>
              </a:ext>
            </a:extLst>
          </p:cNvPr>
          <p:cNvCxnSpPr>
            <a:cxnSpLocks/>
            <a:stCxn id="60" idx="5"/>
            <a:endCxn id="31" idx="0"/>
          </p:cNvCxnSpPr>
          <p:nvPr/>
        </p:nvCxnSpPr>
        <p:spPr>
          <a:xfrm rot="16200000" flipH="1">
            <a:off x="4128452" y="3179421"/>
            <a:ext cx="276749" cy="915895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Ovale 1026">
            <a:extLst>
              <a:ext uri="{FF2B5EF4-FFF2-40B4-BE49-F238E27FC236}">
                <a16:creationId xmlns:a16="http://schemas.microsoft.com/office/drawing/2014/main" id="{F231EBA6-FC71-5454-8E76-3F6683C45861}"/>
              </a:ext>
            </a:extLst>
          </p:cNvPr>
          <p:cNvSpPr/>
          <p:nvPr/>
        </p:nvSpPr>
        <p:spPr>
          <a:xfrm>
            <a:off x="3727238" y="2442781"/>
            <a:ext cx="669281" cy="5830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9" name="Ovale 1028">
            <a:extLst>
              <a:ext uri="{FF2B5EF4-FFF2-40B4-BE49-F238E27FC236}">
                <a16:creationId xmlns:a16="http://schemas.microsoft.com/office/drawing/2014/main" id="{6590B621-9270-ABD4-CA29-8E9484B0E89C}"/>
              </a:ext>
            </a:extLst>
          </p:cNvPr>
          <p:cNvSpPr/>
          <p:nvPr/>
        </p:nvSpPr>
        <p:spPr>
          <a:xfrm>
            <a:off x="4580816" y="1729764"/>
            <a:ext cx="686710" cy="48858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1" name="Immagine 1030">
            <a:extLst>
              <a:ext uri="{FF2B5EF4-FFF2-40B4-BE49-F238E27FC236}">
                <a16:creationId xmlns:a16="http://schemas.microsoft.com/office/drawing/2014/main" id="{1D0DCFE0-1A70-7FE8-B3D0-A80C1E995E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9569" y="3575590"/>
            <a:ext cx="3915476" cy="2307521"/>
          </a:xfrm>
          <a:prstGeom prst="rect">
            <a:avLst/>
          </a:prstGeom>
        </p:spPr>
      </p:pic>
      <p:sp>
        <p:nvSpPr>
          <p:cNvPr id="1034" name="Ovale 1033">
            <a:extLst>
              <a:ext uri="{FF2B5EF4-FFF2-40B4-BE49-F238E27FC236}">
                <a16:creationId xmlns:a16="http://schemas.microsoft.com/office/drawing/2014/main" id="{1CC021C8-9AC9-B376-93F0-5EB2C25F3857}"/>
              </a:ext>
            </a:extLst>
          </p:cNvPr>
          <p:cNvSpPr/>
          <p:nvPr/>
        </p:nvSpPr>
        <p:spPr>
          <a:xfrm>
            <a:off x="8870104" y="1878760"/>
            <a:ext cx="559836" cy="4114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35" name="Connettore curvo 1034">
            <a:extLst>
              <a:ext uri="{FF2B5EF4-FFF2-40B4-BE49-F238E27FC236}">
                <a16:creationId xmlns:a16="http://schemas.microsoft.com/office/drawing/2014/main" id="{F2661097-5618-67FB-B805-CFB680C254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70945" y="2279473"/>
            <a:ext cx="1587764" cy="698277"/>
          </a:xfrm>
          <a:prstGeom prst="curvedConnector3">
            <a:avLst>
              <a:gd name="adj1" fmla="val 11439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Ovale 1037">
            <a:extLst>
              <a:ext uri="{FF2B5EF4-FFF2-40B4-BE49-F238E27FC236}">
                <a16:creationId xmlns:a16="http://schemas.microsoft.com/office/drawing/2014/main" id="{B3A10BEC-D330-5EB9-871C-27A721FBD580}"/>
              </a:ext>
            </a:extLst>
          </p:cNvPr>
          <p:cNvSpPr/>
          <p:nvPr/>
        </p:nvSpPr>
        <p:spPr>
          <a:xfrm>
            <a:off x="9429940" y="1878759"/>
            <a:ext cx="432517" cy="41140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8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5" grpId="0"/>
      <p:bldP spid="28" grpId="0" animBg="1"/>
      <p:bldP spid="29" grpId="0"/>
      <p:bldP spid="30" grpId="0"/>
      <p:bldP spid="31" grpId="0"/>
      <p:bldP spid="34" grpId="0"/>
      <p:bldP spid="39" grpId="0"/>
      <p:bldP spid="60" grpId="0" animBg="1"/>
      <p:bldP spid="1027" grpId="0" animBg="1"/>
      <p:bldP spid="1029" grpId="0" animBg="1"/>
      <p:bldP spid="1034" grpId="0" animBg="1"/>
      <p:bldP spid="10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099083">
            <a:off x="7946762" y="363035"/>
            <a:ext cx="3236109" cy="263346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6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it-IT" sz="2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1° Stage:</a:t>
            </a:r>
          </a:p>
          <a:p>
            <a:pPr marL="0" indent="0" algn="ctr">
              <a:buNone/>
            </a:pPr>
            <a:r>
              <a:rPr lang="it-IT" sz="2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LOx-RP1</a:t>
            </a:r>
          </a:p>
          <a:p>
            <a:pPr marL="0" indent="0" algn="ctr">
              <a:buNone/>
            </a:pPr>
            <a:r>
              <a:rPr lang="it-IT" sz="2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Dry Mass 137 000 kg</a:t>
            </a:r>
          </a:p>
          <a:p>
            <a:pPr marL="0" indent="0" algn="ctr">
              <a:buNone/>
            </a:pPr>
            <a:r>
              <a:rPr lang="it-IT" sz="2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Wet Mass 2 200 000 kg</a:t>
            </a:r>
          </a:p>
          <a:p>
            <a:pPr marL="0" indent="0" algn="ctr">
              <a:buNone/>
            </a:pPr>
            <a:r>
              <a:rPr lang="it-IT" sz="3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95% propellente</a:t>
            </a: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Space </a:t>
            </a:r>
            <a:r>
              <a:rPr lang="it-IT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propulsion</a:t>
            </a:r>
            <a:endParaRPr lang="it-IT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it-IT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works?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9DBD8D6-8E36-E4F9-CB52-BA1C4B09B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26E5031-D85A-F36C-0767-40329FACC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2050" name="Picture 2" descr="Why Nozzles On Vacuum Optimized Rocket Engines Are Bigger Than Those On Sea  Level Engines - Headed For Space">
            <a:extLst>
              <a:ext uri="{FF2B5EF4-FFF2-40B4-BE49-F238E27FC236}">
                <a16:creationId xmlns:a16="http://schemas.microsoft.com/office/drawing/2014/main" id="{8EED7C3B-E7C0-9720-B452-E93F5DD8A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8" y="1423484"/>
            <a:ext cx="3514108" cy="238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4413F2F-D99B-CF38-CFE9-418E681B8B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25" t="7485"/>
          <a:stretch/>
        </p:blipFill>
        <p:spPr>
          <a:xfrm>
            <a:off x="3771327" y="3423453"/>
            <a:ext cx="8354717" cy="2453149"/>
          </a:xfrm>
          <a:prstGeom prst="rect">
            <a:avLst/>
          </a:prstGeom>
        </p:spPr>
      </p:pic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918B1006-ABCC-D63C-5379-15BA8603231B}"/>
              </a:ext>
            </a:extLst>
          </p:cNvPr>
          <p:cNvSpPr/>
          <p:nvPr/>
        </p:nvSpPr>
        <p:spPr>
          <a:xfrm rot="15734286">
            <a:off x="9376734" y="2483101"/>
            <a:ext cx="900578" cy="1789206"/>
          </a:xfrm>
          <a:prstGeom prst="rightBrace">
            <a:avLst>
              <a:gd name="adj1" fmla="val 8333"/>
              <a:gd name="adj2" fmla="val 5232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8F9F8729-BE6F-B718-224B-EB428DE23DB2}"/>
              </a:ext>
            </a:extLst>
          </p:cNvPr>
          <p:cNvSpPr/>
          <p:nvPr/>
        </p:nvSpPr>
        <p:spPr>
          <a:xfrm rot="15734286">
            <a:off x="7280460" y="2743332"/>
            <a:ext cx="900578" cy="1789206"/>
          </a:xfrm>
          <a:prstGeom prst="rightBrace">
            <a:avLst>
              <a:gd name="adj1" fmla="val 8333"/>
              <a:gd name="adj2" fmla="val 5232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FE6E5B22-94BA-B03F-8FB6-78EBC925C5BF}"/>
              </a:ext>
            </a:extLst>
          </p:cNvPr>
          <p:cNvSpPr txBox="1">
            <a:spLocks/>
          </p:cNvSpPr>
          <p:nvPr/>
        </p:nvSpPr>
        <p:spPr>
          <a:xfrm rot="21099083">
            <a:off x="5863340" y="569011"/>
            <a:ext cx="3236109" cy="2633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it-IT" sz="6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2° Stage: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LOx-LH2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Parentesi graffa chiusa 15">
            <a:extLst>
              <a:ext uri="{FF2B5EF4-FFF2-40B4-BE49-F238E27FC236}">
                <a16:creationId xmlns:a16="http://schemas.microsoft.com/office/drawing/2014/main" id="{87246F3A-B8C6-DA12-F6A8-89E8FC50ACE3}"/>
              </a:ext>
            </a:extLst>
          </p:cNvPr>
          <p:cNvSpPr/>
          <p:nvPr/>
        </p:nvSpPr>
        <p:spPr>
          <a:xfrm rot="15734286">
            <a:off x="5687475" y="3195359"/>
            <a:ext cx="954474" cy="1245966"/>
          </a:xfrm>
          <a:prstGeom prst="rightBrace">
            <a:avLst>
              <a:gd name="adj1" fmla="val 8333"/>
              <a:gd name="adj2" fmla="val 5232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24A26300-91C9-E22C-B9EB-96C8EC3AA533}"/>
              </a:ext>
            </a:extLst>
          </p:cNvPr>
          <p:cNvSpPr txBox="1">
            <a:spLocks/>
          </p:cNvSpPr>
          <p:nvPr/>
        </p:nvSpPr>
        <p:spPr>
          <a:xfrm rot="21099083">
            <a:off x="5313857" y="1651906"/>
            <a:ext cx="1431791" cy="17111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it-IT" sz="6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3° Stage: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LOx-LH2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2" name="Picture 4" descr="Apollo (spacecraft) - Wikipedia">
            <a:extLst>
              <a:ext uri="{FF2B5EF4-FFF2-40B4-BE49-F238E27FC236}">
                <a16:creationId xmlns:a16="http://schemas.microsoft.com/office/drawing/2014/main" id="{E80F8EF4-52EB-E270-4552-4D65B4A6C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5" y="4265700"/>
            <a:ext cx="2409226" cy="153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Parentesi graffa chiusa 17">
            <a:extLst>
              <a:ext uri="{FF2B5EF4-FFF2-40B4-BE49-F238E27FC236}">
                <a16:creationId xmlns:a16="http://schemas.microsoft.com/office/drawing/2014/main" id="{96444424-5195-23D9-66F3-C024F7850AD8}"/>
              </a:ext>
            </a:extLst>
          </p:cNvPr>
          <p:cNvSpPr/>
          <p:nvPr/>
        </p:nvSpPr>
        <p:spPr>
          <a:xfrm rot="15734286">
            <a:off x="4470733" y="3591910"/>
            <a:ext cx="954474" cy="733695"/>
          </a:xfrm>
          <a:prstGeom prst="rightBrace">
            <a:avLst>
              <a:gd name="adj1" fmla="val 8333"/>
              <a:gd name="adj2" fmla="val 52327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9" name="Segnaposto contenuto 2">
            <a:extLst>
              <a:ext uri="{FF2B5EF4-FFF2-40B4-BE49-F238E27FC236}">
                <a16:creationId xmlns:a16="http://schemas.microsoft.com/office/drawing/2014/main" id="{1B5D5AB3-B45D-ABB6-C9A2-B661617E00A3}"/>
              </a:ext>
            </a:extLst>
          </p:cNvPr>
          <p:cNvSpPr txBox="1">
            <a:spLocks/>
          </p:cNvSpPr>
          <p:nvPr/>
        </p:nvSpPr>
        <p:spPr>
          <a:xfrm rot="21252339">
            <a:off x="3788771" y="1824373"/>
            <a:ext cx="1794077" cy="17111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it-IT" sz="6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9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Instrument</a:t>
            </a:r>
            <a:r>
              <a:rPr lang="it-IT" sz="1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Unit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F8C4BDEF-C506-1AB6-B1AC-432149C802D6}"/>
              </a:ext>
            </a:extLst>
          </p:cNvPr>
          <p:cNvSpPr/>
          <p:nvPr/>
        </p:nvSpPr>
        <p:spPr>
          <a:xfrm rot="4857923">
            <a:off x="4157107" y="4833449"/>
            <a:ext cx="438334" cy="9239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3" name="Connettore curvo 22">
            <a:extLst>
              <a:ext uri="{FF2B5EF4-FFF2-40B4-BE49-F238E27FC236}">
                <a16:creationId xmlns:a16="http://schemas.microsoft.com/office/drawing/2014/main" id="{882F7885-5068-E924-8350-7203A5E3A965}"/>
              </a:ext>
            </a:extLst>
          </p:cNvPr>
          <p:cNvCxnSpPr>
            <a:endCxn id="2052" idx="3"/>
          </p:cNvCxnSpPr>
          <p:nvPr/>
        </p:nvCxnSpPr>
        <p:spPr>
          <a:xfrm rot="10800000">
            <a:off x="3086841" y="5033015"/>
            <a:ext cx="885084" cy="358314"/>
          </a:xfrm>
          <a:prstGeom prst="curvedConnector3">
            <a:avLst/>
          </a:prstGeom>
          <a:ln w="28575">
            <a:solidFill>
              <a:srgbClr val="87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D8BB5E5F-EB78-FC9E-6D14-5DB1BBDAC36F}"/>
              </a:ext>
            </a:extLst>
          </p:cNvPr>
          <p:cNvSpPr txBox="1">
            <a:spLocks/>
          </p:cNvSpPr>
          <p:nvPr/>
        </p:nvSpPr>
        <p:spPr>
          <a:xfrm>
            <a:off x="3855247" y="970307"/>
            <a:ext cx="2928280" cy="1788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it-IT" sz="2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2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Length</a:t>
            </a:r>
            <a:r>
              <a:rPr lang="it-IT" sz="2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: 110,6 m (363 </a:t>
            </a:r>
            <a:r>
              <a:rPr lang="it-IT" sz="2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ft</a:t>
            </a:r>
            <a:r>
              <a:rPr lang="it-IT" sz="2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2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Payload Mass : 140 000 kg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2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Cost per </a:t>
            </a:r>
            <a:r>
              <a:rPr lang="it-IT" sz="2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Launch</a:t>
            </a:r>
            <a:r>
              <a:rPr lang="it-IT" sz="2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: 6.417 </a:t>
            </a:r>
            <a:r>
              <a:rPr lang="it-IT" sz="2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billions</a:t>
            </a:r>
            <a:r>
              <a:rPr lang="it-IT" sz="2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5" y="157786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Space </a:t>
            </a:r>
            <a:r>
              <a:rPr lang="it-IT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propulsion</a:t>
            </a:r>
            <a:endParaRPr lang="it-IT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it-IT" sz="32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it</a:t>
            </a:r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works?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9DBD8D6-8E36-E4F9-CB52-BA1C4B09B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26E5031-D85A-F36C-0767-40329FACC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3078" name="Picture 6" descr="Pin by Frank Putnam on Rocket Engines | Rocket engine, Rocket, Engineering">
            <a:extLst>
              <a:ext uri="{FF2B5EF4-FFF2-40B4-BE49-F238E27FC236}">
                <a16:creationId xmlns:a16="http://schemas.microsoft.com/office/drawing/2014/main" id="{78B696D6-A03D-3487-C218-E22C837C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9" y="1479975"/>
            <a:ext cx="4218149" cy="304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D39F96C-4DC2-46D2-59A2-FF15F8B88C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3092" y="2931807"/>
            <a:ext cx="1706258" cy="2935142"/>
          </a:xfrm>
          <a:prstGeom prst="rect">
            <a:avLst/>
          </a:prstGeom>
        </p:spPr>
      </p:pic>
      <p:sp>
        <p:nvSpPr>
          <p:cNvPr id="13" name="Ovale 12">
            <a:extLst>
              <a:ext uri="{FF2B5EF4-FFF2-40B4-BE49-F238E27FC236}">
                <a16:creationId xmlns:a16="http://schemas.microsoft.com/office/drawing/2014/main" id="{2F8B1974-B56F-DE12-446F-BE1D2ECE2B87}"/>
              </a:ext>
            </a:extLst>
          </p:cNvPr>
          <p:cNvSpPr/>
          <p:nvPr/>
        </p:nvSpPr>
        <p:spPr>
          <a:xfrm>
            <a:off x="2709538" y="2088521"/>
            <a:ext cx="438334" cy="92392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93AA9EC4-47FB-9BED-4FA8-B8D491EB1D45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 rot="16200000" flipH="1">
            <a:off x="3042266" y="2918552"/>
            <a:ext cx="1522238" cy="1439413"/>
          </a:xfrm>
          <a:prstGeom prst="curved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5AF7501F-2AF6-AB9B-9D58-59A4494A9F63}"/>
              </a:ext>
            </a:extLst>
          </p:cNvPr>
          <p:cNvSpPr txBox="1">
            <a:spLocks/>
          </p:cNvSpPr>
          <p:nvPr/>
        </p:nvSpPr>
        <p:spPr>
          <a:xfrm>
            <a:off x="5633808" y="910488"/>
            <a:ext cx="2849164" cy="2428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it-IT" sz="2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2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RS-25 </a:t>
            </a:r>
            <a:r>
              <a:rPr lang="it-IT" sz="26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engine</a:t>
            </a:r>
            <a:endParaRPr lang="it-IT" sz="26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9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Fuel</a:t>
            </a:r>
            <a:r>
              <a:rPr lang="it-IT" sz="1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9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rich</a:t>
            </a:r>
            <a:r>
              <a:rPr lang="it-IT" sz="1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sz="19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cycle</a:t>
            </a:r>
            <a:endParaRPr lang="it-IT" sz="19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9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</a:t>
            </a:r>
            <a:r>
              <a:rPr lang="it-IT" sz="1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1.86 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Pcc : 206 atm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LOX-LH2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9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Tcc</a:t>
            </a:r>
            <a:r>
              <a:rPr lang="it-IT" sz="19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3300 k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80" name="Picture 8" descr="RS-25: The Clark Kent of Engines for the Space Launch System | NASA">
            <a:extLst>
              <a:ext uri="{FF2B5EF4-FFF2-40B4-BE49-F238E27FC236}">
                <a16:creationId xmlns:a16="http://schemas.microsoft.com/office/drawing/2014/main" id="{3A787A6F-737D-2187-5EC0-AD8D3F07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472" y="1705340"/>
            <a:ext cx="3226687" cy="401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1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ECC450F4-85BD-39B6-8F9C-2A1339894A24}"/>
              </a:ext>
            </a:extLst>
          </p:cNvPr>
          <p:cNvSpPr txBox="1"/>
          <p:nvPr/>
        </p:nvSpPr>
        <p:spPr>
          <a:xfrm>
            <a:off x="6178615" y="1127587"/>
            <a:ext cx="6102220" cy="2639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Potete contattarci: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thrust.unipd@gmail.com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Recruits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0" name="Google Shape;480;g1c4a49ef0f2_0_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Rimani in contatto</a:t>
            </a:r>
          </a:p>
        </p:txBody>
      </p:sp>
      <p:pic>
        <p:nvPicPr>
          <p:cNvPr id="481" name="Google Shape;481;g1c4a49ef0f2_0_1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c4a49ef0f2_0_1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c4a49ef0f2_0_12"/>
          <p:cNvSpPr txBox="1">
            <a:spLocks noGrp="1"/>
          </p:cNvSpPr>
          <p:nvPr>
            <p:ph type="body" idx="1"/>
          </p:nvPr>
        </p:nvSpPr>
        <p:spPr>
          <a:xfrm>
            <a:off x="-785312" y="1169644"/>
            <a:ext cx="6411997" cy="464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spcBef>
                <a:spcPts val="0"/>
              </a:spcBef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Avete domande?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Siete curiosi ?</a:t>
            </a:r>
          </a:p>
          <a:p>
            <a:pPr marL="285750" indent="-285750">
              <a:spcBef>
                <a:spcPts val="0"/>
              </a:spcBef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5" name="Google Shape;485;g1c4a49ef0f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c4a49ef0f2_0_12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AD8D25DC-E2C2-329D-7162-45376A4097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179784" y="3918316"/>
            <a:ext cx="2240903" cy="194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Immagine che contiene persona, posando, vecchio, folla&#10;&#10;Descrizione generata automaticamente">
            <a:extLst>
              <a:ext uri="{FF2B5EF4-FFF2-40B4-BE49-F238E27FC236}">
                <a16:creationId xmlns:a16="http://schemas.microsoft.com/office/drawing/2014/main" id="{68AB55A3-0F1A-96D2-BD92-19914BEEB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581" y="4135272"/>
            <a:ext cx="3276775" cy="161895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2A502FE-D4C8-E285-542D-35CBC0D4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646" y="3864724"/>
            <a:ext cx="4815104" cy="2015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5699FF-9F9D-B716-EDDB-9B6E904CFE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885F74-4FE4-3B2F-C66C-A9E3EEE18C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67224AB-2EFD-6C2A-FD5E-EC22C5687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96602" y="2733840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Linkedin-logo-1-550×550-300×300">
            <a:extLst>
              <a:ext uri="{FF2B5EF4-FFF2-40B4-BE49-F238E27FC236}">
                <a16:creationId xmlns:a16="http://schemas.microsoft.com/office/drawing/2014/main" id="{37F15F11-0513-3BC9-A1EA-B8A0FE7D7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269" y="3282558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9F7CFEBB-E866-2A34-E35D-208E351D6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458" y="2133835"/>
            <a:ext cx="582167" cy="5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Gmail logo | Storia, valore, PNG">
            <a:extLst>
              <a:ext uri="{FF2B5EF4-FFF2-40B4-BE49-F238E27FC236}">
                <a16:creationId xmlns:a16="http://schemas.microsoft.com/office/drawing/2014/main" id="{AD20682B-2F9C-386F-6C09-A85960C70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1082" y="1739541"/>
            <a:ext cx="592240" cy="3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091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5" y="157786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it-IT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</a:t>
            </a: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9DBD8D6-8E36-E4F9-CB52-BA1C4B09B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26E5031-D85A-F36C-0767-40329FACC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0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14DEEA61-A2FC-0D08-EEF6-EF769884B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423" y="6117344"/>
            <a:ext cx="693330" cy="6413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pic>
        <p:nvPicPr>
          <p:cNvPr id="8" name="Immagine 7" descr="Immagine che contiene erba, cielo, esterni, fumo">
            <a:extLst>
              <a:ext uri="{FF2B5EF4-FFF2-40B4-BE49-F238E27FC236}">
                <a16:creationId xmlns:a16="http://schemas.microsoft.com/office/drawing/2014/main" id="{F8DF3DEC-6330-2F40-A766-EC63F6336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t="16670" r="19513" b="13897"/>
          <a:stretch/>
        </p:blipFill>
        <p:spPr>
          <a:xfrm>
            <a:off x="9214864" y="4108202"/>
            <a:ext cx="2418061" cy="18494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30704" y="1364423"/>
            <a:ext cx="502111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è un progetto universitario con l’obbiettivo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progettare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assemblare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testare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lanciare 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sounding rocket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propulsione ibrida.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con esso tutti i sistemi associati: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Ground Station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Rampa di lancio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 Facilities</a:t>
            </a:r>
          </a:p>
        </p:txBody>
      </p:sp>
      <p:pic>
        <p:nvPicPr>
          <p:cNvPr id="12" name="Immagine 11" descr="Immagine che contiene testo, segnale, scuro&#10;&#10;Descrizione generata automaticamente">
            <a:extLst>
              <a:ext uri="{FF2B5EF4-FFF2-40B4-BE49-F238E27FC236}">
                <a16:creationId xmlns:a16="http://schemas.microsoft.com/office/drawing/2014/main" id="{559C70D7-80B9-C63C-10B2-EBB1284C3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89" y="3859525"/>
            <a:ext cx="2854031" cy="1668510"/>
          </a:xfrm>
          <a:prstGeom prst="rect">
            <a:avLst/>
          </a:prstGeom>
        </p:spPr>
      </p:pic>
      <p:pic>
        <p:nvPicPr>
          <p:cNvPr id="18" name="Immagine 17" descr="Immagine che contiene interni, uomo, persona, arma&#10;&#10;Descrizione generata automaticamente">
            <a:extLst>
              <a:ext uri="{FF2B5EF4-FFF2-40B4-BE49-F238E27FC236}">
                <a16:creationId xmlns:a16="http://schemas.microsoft.com/office/drawing/2014/main" id="{D55AB850-788E-97A8-1A31-097C42702A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33163"/>
          <a:stretch/>
        </p:blipFill>
        <p:spPr>
          <a:xfrm>
            <a:off x="8987478" y="2492512"/>
            <a:ext cx="2787664" cy="1396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A17959-A771-B0F4-0658-2A5D02DB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9759"/>
          <a:stretch/>
        </p:blipFill>
        <p:spPr bwMode="auto">
          <a:xfrm>
            <a:off x="5328435" y="1598833"/>
            <a:ext cx="3089701" cy="16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curvo 22">
            <a:extLst>
              <a:ext uri="{FF2B5EF4-FFF2-40B4-BE49-F238E27FC236}">
                <a16:creationId xmlns:a16="http://schemas.microsoft.com/office/drawing/2014/main" id="{5414AA35-83E9-19B9-1FDB-1174E0CF8EF9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8418136" y="2416200"/>
            <a:ext cx="569342" cy="563748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AE6D40DD-4A93-FF29-289F-224F7AC189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00300" y="3805893"/>
            <a:ext cx="687178" cy="515596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6576F007-70CC-F951-7484-7C95A1186ED5}"/>
              </a:ext>
            </a:extLst>
          </p:cNvPr>
          <p:cNvCxnSpPr>
            <a:cxnSpLocks/>
          </p:cNvCxnSpPr>
          <p:nvPr/>
        </p:nvCxnSpPr>
        <p:spPr>
          <a:xfrm>
            <a:off x="8276597" y="4842049"/>
            <a:ext cx="852420" cy="632285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CC21172-B8D5-418B-7F2D-0C4057491A58}"/>
              </a:ext>
            </a:extLst>
          </p:cNvPr>
          <p:cNvCxnSpPr>
            <a:cxnSpLocks/>
          </p:cNvCxnSpPr>
          <p:nvPr/>
        </p:nvCxnSpPr>
        <p:spPr>
          <a:xfrm>
            <a:off x="-1" y="6046237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3104C971-C46D-F82C-EB4C-AAA2836A480D}"/>
              </a:ext>
            </a:extLst>
          </p:cNvPr>
          <p:cNvCxnSpPr>
            <a:cxnSpLocks/>
          </p:cNvCxnSpPr>
          <p:nvPr/>
        </p:nvCxnSpPr>
        <p:spPr>
          <a:xfrm>
            <a:off x="-1" y="6040323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17662BA-437E-1FBC-5107-CB3E14FCC8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F76C5C9-6B64-1D02-139F-990459270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a535322a1_0_0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2a535322a1_0_0"/>
          <p:cNvSpPr txBox="1">
            <a:spLocks noGrp="1"/>
          </p:cNvSpPr>
          <p:nvPr>
            <p:ph type="ctrTitle"/>
          </p:nvPr>
        </p:nvSpPr>
        <p:spPr>
          <a:xfrm>
            <a:off x="3863325" y="121650"/>
            <a:ext cx="5756700" cy="932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PROPULSIONE IBRIDA E SOLIDA</a:t>
            </a:r>
            <a:endParaRPr sz="32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" name="Google Shape;121;g22a535322a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975" y="1378838"/>
            <a:ext cx="7633650" cy="45457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g22a535322a1_0_0"/>
          <p:cNvCxnSpPr/>
          <p:nvPr/>
        </p:nvCxnSpPr>
        <p:spPr>
          <a:xfrm>
            <a:off x="-939" y="6003320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3" name="Google Shape;123;g22a535322a1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9725" y="6093867"/>
            <a:ext cx="2791331" cy="76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2a535322a1_0_0"/>
          <p:cNvPicPr preferRelativeResize="0"/>
          <p:nvPr/>
        </p:nvPicPr>
        <p:blipFill rotWithShape="1">
          <a:blip r:embed="rId5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2a535322a1_0_0"/>
          <p:cNvPicPr preferRelativeResize="0"/>
          <p:nvPr/>
        </p:nvPicPr>
        <p:blipFill rotWithShape="1">
          <a:blip r:embed="rId5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2a535322a1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7984" y="152223"/>
            <a:ext cx="3270250" cy="93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2a535322a1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5577" y="6098159"/>
            <a:ext cx="693331" cy="641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65511" y="2756155"/>
            <a:ext cx="5374536" cy="322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SFR I è la prima tecnologia progettata da THRUST. </a:t>
            </a:r>
          </a:p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power rocket di classe M progettato per portare 3 </a:t>
            </a:r>
            <a:r>
              <a:rPr lang="it-IT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Cansat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 altezza obiettivo di 3 km: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Lunghezza 2.70 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Diametro 150 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244 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Spinta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1000 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Massa 30 kg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F216F43-FD8E-29BB-1950-783380BDA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7903">
            <a:off x="7104056" y="627628"/>
            <a:ext cx="3120641" cy="621538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D049028-4737-4369-A167-0890D618186C}"/>
              </a:ext>
            </a:extLst>
          </p:cNvPr>
          <p:cNvCxnSpPr>
            <a:cxnSpLocks/>
          </p:cNvCxnSpPr>
          <p:nvPr/>
        </p:nvCxnSpPr>
        <p:spPr>
          <a:xfrm>
            <a:off x="8634953" y="1762812"/>
            <a:ext cx="1833337" cy="912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A6F7085-1D74-32DE-EFEC-AA42E02D7B69}"/>
              </a:ext>
            </a:extLst>
          </p:cNvPr>
          <p:cNvSpPr txBox="1"/>
          <p:nvPr/>
        </p:nvSpPr>
        <p:spPr>
          <a:xfrm>
            <a:off x="7813082" y="1547906"/>
            <a:ext cx="977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Ogiva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21A22C0-AFFF-7999-E7BE-A0AF1EBE9E4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10048622" y="2847222"/>
            <a:ext cx="839336" cy="2923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CA147D-CEE0-94E4-88A6-84E402ADF1F4}"/>
              </a:ext>
            </a:extLst>
          </p:cNvPr>
          <p:cNvSpPr txBox="1"/>
          <p:nvPr/>
        </p:nvSpPr>
        <p:spPr>
          <a:xfrm>
            <a:off x="10887958" y="2847222"/>
            <a:ext cx="1304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Sistema di recupero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1EEF963-EE46-2EB9-80F9-81405E740602}"/>
              </a:ext>
            </a:extLst>
          </p:cNvPr>
          <p:cNvCxnSpPr>
            <a:cxnSpLocks/>
          </p:cNvCxnSpPr>
          <p:nvPr/>
        </p:nvCxnSpPr>
        <p:spPr>
          <a:xfrm>
            <a:off x="8288678" y="2943264"/>
            <a:ext cx="644328" cy="2792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75E9E5A-18F4-0549-3752-B8B199064778}"/>
              </a:ext>
            </a:extLst>
          </p:cNvPr>
          <p:cNvSpPr txBox="1"/>
          <p:nvPr/>
        </p:nvSpPr>
        <p:spPr>
          <a:xfrm>
            <a:off x="7094492" y="2722040"/>
            <a:ext cx="129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Onboard</a:t>
            </a:r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Elettronics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062C414-F2CE-7E75-A5F0-00CFBCE86C6E}"/>
              </a:ext>
            </a:extLst>
          </p:cNvPr>
          <p:cNvCxnSpPr>
            <a:cxnSpLocks/>
          </p:cNvCxnSpPr>
          <p:nvPr/>
        </p:nvCxnSpPr>
        <p:spPr>
          <a:xfrm flipH="1" flipV="1">
            <a:off x="8730912" y="4135960"/>
            <a:ext cx="642594" cy="308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3200874-FDE3-4E73-BD34-C3B79A78703D}"/>
              </a:ext>
            </a:extLst>
          </p:cNvPr>
          <p:cNvSpPr txBox="1"/>
          <p:nvPr/>
        </p:nvSpPr>
        <p:spPr>
          <a:xfrm>
            <a:off x="9373506" y="4315697"/>
            <a:ext cx="117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Serbatoio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4A0433A-8B69-6E65-B1CC-4829A63C2C62}"/>
              </a:ext>
            </a:extLst>
          </p:cNvPr>
          <p:cNvCxnSpPr>
            <a:cxnSpLocks/>
          </p:cNvCxnSpPr>
          <p:nvPr/>
        </p:nvCxnSpPr>
        <p:spPr>
          <a:xfrm>
            <a:off x="6786733" y="4345348"/>
            <a:ext cx="562887" cy="3089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72D3B-5605-4761-CC40-0ED77AD4FB38}"/>
              </a:ext>
            </a:extLst>
          </p:cNvPr>
          <p:cNvSpPr txBox="1"/>
          <p:nvPr/>
        </p:nvSpPr>
        <p:spPr>
          <a:xfrm>
            <a:off x="5728472" y="4027706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endParaRPr lang="it-IT" sz="16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4E4C540C-4D5E-AE2B-672E-B08792C37615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7277878" y="5486400"/>
            <a:ext cx="697569" cy="1903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C586CCD-6821-5921-D805-C8FC7000A643}"/>
              </a:ext>
            </a:extLst>
          </p:cNvPr>
          <p:cNvSpPr txBox="1"/>
          <p:nvPr/>
        </p:nvSpPr>
        <p:spPr>
          <a:xfrm>
            <a:off x="7975447" y="5384348"/>
            <a:ext cx="179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Camera di combustione</a:t>
            </a:r>
          </a:p>
        </p:txBody>
      </p:sp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BFB65817-6901-116E-F259-F58655955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577" y="6098159"/>
            <a:ext cx="693330" cy="641316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270143B6-2B5F-9DC4-8C69-7B1EA78897A5}"/>
              </a:ext>
            </a:extLst>
          </p:cNvPr>
          <p:cNvCxnSpPr>
            <a:cxnSpLocks/>
          </p:cNvCxnSpPr>
          <p:nvPr/>
        </p:nvCxnSpPr>
        <p:spPr>
          <a:xfrm>
            <a:off x="-939" y="6003320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B1E36512-B4C9-5AE0-9198-6782E9628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80" y="1384555"/>
            <a:ext cx="1828800" cy="13716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8855BC6-E4C6-69BA-407E-DC60CE232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489B0BC-B8A0-2171-C4A1-CA21DC5EC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13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C9580551-034E-1502-51F0-BB2FE686F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78" y="2855030"/>
            <a:ext cx="3838719" cy="3236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 schedulati: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Altezza 1 km, Ottobre 2023 nell’Aviosuperficie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Obiettivo: Test di volo per le tecnologie di accensione, aborto, recupero.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Lancio a 3 km, Marzo 2024 all’aviosuperficie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Obiettivo: Test di volo altezza massima per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A15B50-9C94-2F75-32BD-E79966545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346" y="1752648"/>
            <a:ext cx="3838719" cy="243816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151E0B8-2EB5-C53A-90CA-5B892C15782E}"/>
              </a:ext>
            </a:extLst>
          </p:cNvPr>
          <p:cNvSpPr txBox="1"/>
          <p:nvPr/>
        </p:nvSpPr>
        <p:spPr>
          <a:xfrm>
            <a:off x="8928385" y="4821566"/>
            <a:ext cx="251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poi?</a:t>
            </a:r>
          </a:p>
        </p:txBody>
      </p:sp>
      <p:pic>
        <p:nvPicPr>
          <p:cNvPr id="32" name="Immagine 31" descr="Immagine che contiene erba, esterni, cielo, campo&#10;&#10;Descrizione generata automaticamente">
            <a:extLst>
              <a:ext uri="{FF2B5EF4-FFF2-40B4-BE49-F238E27FC236}">
                <a16:creationId xmlns:a16="http://schemas.microsoft.com/office/drawing/2014/main" id="{E3856651-3C53-8968-A680-D772A1F481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"/>
          <a:stretch/>
        </p:blipFill>
        <p:spPr>
          <a:xfrm>
            <a:off x="4891270" y="1786918"/>
            <a:ext cx="2409460" cy="4004841"/>
          </a:xfrm>
          <a:prstGeom prst="rect">
            <a:avLst/>
          </a:prstGeom>
        </p:spPr>
      </p:pic>
      <p:pic>
        <p:nvPicPr>
          <p:cNvPr id="36" name="Elemento grafico 35">
            <a:extLst>
              <a:ext uri="{FF2B5EF4-FFF2-40B4-BE49-F238E27FC236}">
                <a16:creationId xmlns:a16="http://schemas.microsoft.com/office/drawing/2014/main" id="{E45E6F22-661A-E7CA-AC29-94696B0B6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8385" y="6053991"/>
            <a:ext cx="2645447" cy="72071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0D190FF-EAB2-3D5B-3813-AFF944A45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668" y="6091598"/>
            <a:ext cx="693330" cy="641316"/>
          </a:xfrm>
          <a:prstGeom prst="rect">
            <a:avLst/>
          </a:prstGeom>
        </p:spPr>
      </p:pic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CB7D3B6-C1E6-38BB-7D96-39FD7A99D120}"/>
              </a:ext>
            </a:extLst>
          </p:cNvPr>
          <p:cNvCxnSpPr>
            <a:cxnSpLocks/>
          </p:cNvCxnSpPr>
          <p:nvPr/>
        </p:nvCxnSpPr>
        <p:spPr>
          <a:xfrm>
            <a:off x="-1" y="6037096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Elemento grafico 39">
            <a:extLst>
              <a:ext uri="{FF2B5EF4-FFF2-40B4-BE49-F238E27FC236}">
                <a16:creationId xmlns:a16="http://schemas.microsoft.com/office/drawing/2014/main" id="{06CEDBA9-AF15-A65A-D284-9FD4066F7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819FC7E-8816-C28C-44ED-DE94F1E03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66" y="140450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76AF3E6F-5A7A-1734-7702-263749DFD2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484909" y="1595100"/>
            <a:ext cx="3255798" cy="43513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9E9F29-860F-6830-4BB7-53A18463968D}"/>
              </a:ext>
            </a:extLst>
          </p:cNvPr>
          <p:cNvSpPr txBox="1"/>
          <p:nvPr/>
        </p:nvSpPr>
        <p:spPr>
          <a:xfrm>
            <a:off x="160869" y="1313001"/>
            <a:ext cx="3324040" cy="516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Competizione annuale che si svolge a Ponte de Sor (PT)  nella quale i migliori team universitari d’Europa si sfidano in termini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Precisione nel raggiungimento della quota obbiettivo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Innovazioni presentate dal proprio sounding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Capacità di lavoro e coordinamento in squadra.</a:t>
            </a:r>
            <a:b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AAD7CF-2AC4-751A-8DC8-6178A794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08" y="1657157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70C6913-CB18-BB35-95DE-9DEF715D1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58" y="3032697"/>
            <a:ext cx="3429050" cy="172325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0B14B76-3088-EB78-E733-ED359A59A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455" y="4262242"/>
            <a:ext cx="3166863" cy="165830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76620EBF-0CC9-4EC0-187F-44847E674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338" y="6070552"/>
            <a:ext cx="693330" cy="641316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47D4C7F-F266-B5C8-D221-54564279EEEC}"/>
              </a:ext>
            </a:extLst>
          </p:cNvPr>
          <p:cNvCxnSpPr>
            <a:cxnSpLocks/>
          </p:cNvCxnSpPr>
          <p:nvPr/>
        </p:nvCxnSpPr>
        <p:spPr>
          <a:xfrm>
            <a:off x="-124408" y="605708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object 7">
            <a:extLst>
              <a:ext uri="{FF2B5EF4-FFF2-40B4-BE49-F238E27FC236}">
                <a16:creationId xmlns:a16="http://schemas.microsoft.com/office/drawing/2014/main" id="{1CF1CAC1-6C41-CE32-A3DD-6F24055460CA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7930" y="1569209"/>
            <a:ext cx="3255798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95685C-0882-2ACB-1A55-004D6E8F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429" y="1631266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7B185FD-5324-A180-65A3-7EDB1C39FA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248D61-B98F-2995-EF98-7FBD11239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8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3" name="Segnaposto contenuto 2" descr="Immagine che contiene giocatore, rosso&#10;&#10;Descrizione generata automaticamente">
            <a:extLst>
              <a:ext uri="{FF2B5EF4-FFF2-40B4-BE49-F238E27FC236}">
                <a16:creationId xmlns:a16="http://schemas.microsoft.com/office/drawing/2014/main" id="{04848F33-6248-F161-A4FB-6A6ECB40D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b="2819"/>
          <a:stretch/>
        </p:blipFill>
        <p:spPr>
          <a:xfrm>
            <a:off x="3554963" y="1314984"/>
            <a:ext cx="6383692" cy="3816854"/>
          </a:xfr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670B8-AB10-4EE0-5A57-7980CE9B712D}"/>
              </a:ext>
            </a:extLst>
          </p:cNvPr>
          <p:cNvSpPr txBox="1"/>
          <p:nvPr/>
        </p:nvSpPr>
        <p:spPr>
          <a:xfrm>
            <a:off x="279917" y="1262927"/>
            <a:ext cx="3629609" cy="475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 progettazione di SFR SI è evoluta partendo da: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Requisiti tecnici e di </a:t>
            </a: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endParaRPr lang="it-IT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preliminare performance/Stima masse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Definizione geometrie e interfacce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Dimensionamento dai sottosistemi ai componenti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Realizzazione 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computazionali (FEM, CFD…)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1A9962-0A8E-0C87-092C-FC491B6EDD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0532">
            <a:off x="6957500" y="2845404"/>
            <a:ext cx="2720959" cy="1785147"/>
          </a:xfrm>
          <a:prstGeom prst="rect">
            <a:avLst/>
          </a:prstGeom>
        </p:spPr>
      </p:pic>
      <p:pic>
        <p:nvPicPr>
          <p:cNvPr id="19" name="Immagine 18" descr="Immagine che contiene illuminato, scuro&#10;&#10;Descrizione generata automaticamente">
            <a:extLst>
              <a:ext uri="{FF2B5EF4-FFF2-40B4-BE49-F238E27FC236}">
                <a16:creationId xmlns:a16="http://schemas.microsoft.com/office/drawing/2014/main" id="{5D3BFF47-B71C-B77E-F87F-0CEB12BF94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8"/>
          <a:stretch/>
        </p:blipFill>
        <p:spPr>
          <a:xfrm>
            <a:off x="8139885" y="4520991"/>
            <a:ext cx="3549629" cy="1564958"/>
          </a:xfrm>
          <a:prstGeom prst="rect">
            <a:avLst/>
          </a:prstGeom>
        </p:spPr>
      </p:pic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C40DECE1-D7F2-ECD3-B210-047EF4CFA9CB}"/>
              </a:ext>
            </a:extLst>
          </p:cNvPr>
          <p:cNvSpPr/>
          <p:nvPr/>
        </p:nvSpPr>
        <p:spPr>
          <a:xfrm rot="19553308">
            <a:off x="7657524" y="2713595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400F990D-E993-613D-2E42-70796D9DB867}"/>
              </a:ext>
            </a:extLst>
          </p:cNvPr>
          <p:cNvSpPr/>
          <p:nvPr/>
        </p:nvSpPr>
        <p:spPr>
          <a:xfrm rot="19553308">
            <a:off x="8970163" y="4370982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B798F1E-A6E6-4395-EE0A-7C23722F8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1907AD0-1AE0-D7F0-5ABD-01F7A56ECD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0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FA7647A-3BB4-376F-A8D5-095C29A2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535" y="6086115"/>
            <a:ext cx="693330" cy="64131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71E731-F4B7-BC32-388B-9534C8CB1D34}"/>
              </a:ext>
            </a:extLst>
          </p:cNvPr>
          <p:cNvSpPr txBox="1"/>
          <p:nvPr/>
        </p:nvSpPr>
        <p:spPr>
          <a:xfrm>
            <a:off x="491535" y="1548882"/>
            <a:ext cx="110411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Struttura modulare composta da flange che dividono ogni sottosistema dal successivo per favorire: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Assemblaggio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Accesso più semplice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Customizzazione </a:t>
            </a:r>
          </a:p>
          <a:p>
            <a:endParaRPr lang="it-IT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3AB251-3AAB-0921-9775-11365BF5E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4"/>
          <a:stretch/>
        </p:blipFill>
        <p:spPr bwMode="auto">
          <a:xfrm>
            <a:off x="556832" y="3104755"/>
            <a:ext cx="3236101" cy="14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E0FBC89-201F-186B-2508-7033D4B7D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1" y="3828111"/>
            <a:ext cx="2874200" cy="20313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54F686-A376-CC2D-A125-E38AC753E6B7}"/>
              </a:ext>
            </a:extLst>
          </p:cNvPr>
          <p:cNvSpPr txBox="1"/>
          <p:nvPr/>
        </p:nvSpPr>
        <p:spPr>
          <a:xfrm>
            <a:off x="6392860" y="2445972"/>
            <a:ext cx="2326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Dimensionamenti sono stati fatti prima su carta, in casi complessi con codici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Matlab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alla fine mediati analisi FEM e CFD.</a:t>
            </a:r>
            <a:endParaRPr lang="it-IT" b="1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8" name="Picture 4" descr="Immagini Stock - Occhiali Più Formule Di Fisica E Calcoli Scritti Su Carta.  Image 10323354.">
            <a:extLst>
              <a:ext uri="{FF2B5EF4-FFF2-40B4-BE49-F238E27FC236}">
                <a16:creationId xmlns:a16="http://schemas.microsoft.com/office/drawing/2014/main" id="{1D78F6C5-DE98-AA3F-B4E1-E7658127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96" y="2706549"/>
            <a:ext cx="2011082" cy="1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AF1203F-E956-6FB4-E62A-41218993B7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09" y="3881962"/>
            <a:ext cx="2552066" cy="1345914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07EF15E-B0E0-2A66-0E0E-C7A1DB7E22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99" y="4684537"/>
            <a:ext cx="2814106" cy="11042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CD24FE2-D21D-66A7-798B-7D1F9E4BE5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6381E8A-CA62-F52F-34EE-64CA03DD77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25C68E4-66FE-CA53-46CD-BDAD257E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80" y="1384776"/>
            <a:ext cx="10515600" cy="2949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motore TH-1000, è un propulsore ibrido auto pressurizzato blowdown, ovvero che sfrutta la combinazione di ossidante liquido e combustibile solido.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EB747105-1911-5119-EFB9-FE13C1393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2" y="1827851"/>
            <a:ext cx="4797391" cy="20939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97F302-C6CD-83C5-F522-B399E038FB66}"/>
              </a:ext>
            </a:extLst>
          </p:cNvPr>
          <p:cNvSpPr txBox="1"/>
          <p:nvPr/>
        </p:nvSpPr>
        <p:spPr>
          <a:xfrm>
            <a:off x="7173854" y="2064098"/>
            <a:ext cx="373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 specifiche sono;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sptot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8000 N*s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O/F = 6.5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MEOP = 70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Spinta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1000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TVC non presente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62F297B-9762-C9F5-B2A4-EEC15CBE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6" y="3634034"/>
            <a:ext cx="4282441" cy="2287301"/>
          </a:xfrm>
          <a:prstGeom prst="rect">
            <a:avLst/>
          </a:prstGeom>
        </p:spPr>
      </p:pic>
      <p:pic>
        <p:nvPicPr>
          <p:cNvPr id="21" name="Immagine 20" descr="Immagine che contiene apparecchio&#10;&#10;Descrizione generata automaticamente">
            <a:extLst>
              <a:ext uri="{FF2B5EF4-FFF2-40B4-BE49-F238E27FC236}">
                <a16:creationId xmlns:a16="http://schemas.microsoft.com/office/drawing/2014/main" id="{D688D674-A418-5AE5-1600-F0C4F7AEB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40" y="4022669"/>
            <a:ext cx="3787040" cy="1692334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A7FF2827-870A-784A-5FC9-E9525DFC1B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2DC434-539C-CBAA-1527-FFB44D579B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0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12856</TotalTime>
  <Words>690</Words>
  <Application>Microsoft Office PowerPoint</Application>
  <PresentationFormat>Widescreen</PresentationFormat>
  <Paragraphs>167</Paragraphs>
  <Slides>19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Aharoni</vt:lpstr>
      <vt:lpstr>Arial</vt:lpstr>
      <vt:lpstr>Calibri</vt:lpstr>
      <vt:lpstr>Calibri Light</vt:lpstr>
      <vt:lpstr>Cambria Math</vt:lpstr>
      <vt:lpstr>Helvetica</vt:lpstr>
      <vt:lpstr>Helvetica Neue</vt:lpstr>
      <vt:lpstr>Office Theme</vt:lpstr>
      <vt:lpstr>Presentazione standard di PowerPoint</vt:lpstr>
      <vt:lpstr>Presentazione standard di PowerPoint</vt:lpstr>
      <vt:lpstr>PROPULSIONE IBRIDA E SOLIDA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22</cp:revision>
  <dcterms:created xsi:type="dcterms:W3CDTF">2022-09-23T13:22:47Z</dcterms:created>
  <dcterms:modified xsi:type="dcterms:W3CDTF">2023-04-04T12:40:13Z</dcterms:modified>
</cp:coreProperties>
</file>